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96" r:id="rId6"/>
    <p:sldId id="297" r:id="rId7"/>
    <p:sldId id="260" r:id="rId8"/>
    <p:sldId id="261" r:id="rId9"/>
    <p:sldId id="262" r:id="rId10"/>
    <p:sldId id="263" r:id="rId11"/>
    <p:sldId id="29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95" r:id="rId20"/>
    <p:sldId id="298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4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43421-9B4A-4E0D-BAF8-904B1DF2732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246C7-E2B1-4D3F-90FF-8BF899F43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3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we are an audience to day as we read the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6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05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0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32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59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11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52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6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254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37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2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329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42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83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76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58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58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608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664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728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42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528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055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407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3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4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8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7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246C7-E2B1-4D3F-90FF-8BF899F43B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9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C308-892B-56FE-7589-BA1D47DD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C3B8C-852D-CC30-CD10-2708EF94F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2CD0-32E8-B19A-6333-8AB6C15D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A17D5-7176-CAAC-F445-D32C1781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6D807-D741-4893-D29B-44C6D94B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5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EE40-CD30-5278-3220-BDFB17AD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2A252-64F4-452C-891D-BFE2BE90E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9C56-1A5A-90D6-0CCF-C24A767D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53CF1-49F6-2A97-B7A6-628E935A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FE71-3394-4604-D211-44BCF5B7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2F738-30B4-7272-FB92-3CC2749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762E3-62D6-4FBE-84D4-61715F94D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F89E0-7DF6-3FBE-B70B-644A4617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10E5A-347B-DF97-3ADA-AE5DB4E2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190A7-A3A7-1233-5454-91C9A6A2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C474-5E35-3BE4-339D-0293E664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48ED-25D6-9307-A36D-3E71954FC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AED9F-D7BF-D9DF-7BDB-BB7FCB67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6C3B2-28AF-ACCC-5B1F-64A1FE2E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99322-D442-07F3-1368-9FC50029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1740-366F-703B-9CEA-EF741B7A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6873C-A734-7A8D-B6B6-2C2E43FA7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F06DA-21F1-680E-788E-AACABEE1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6043-6638-82E2-9ED1-25E401A2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12107-7905-6388-11DA-AEE42563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0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D263-DE2D-B0E0-1580-87130AB9E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12D6-C56A-0912-3208-6B428A3D4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7B15A-3A76-8C4B-C0A3-A8F194AA1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3CFAD-F30B-9D76-C156-73A13F1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A6050-FDC9-1406-827A-86B9238F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A8278-E74C-7A0D-8710-B4B65C89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7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E00A-7414-4F41-F3DE-EC3886AD1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46344-AFF7-E66D-1860-0A97AFB02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F7F8B-12C7-A302-EA46-CB92F01C2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298D9-1A18-0864-53B9-C188BB4F0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E9062-F997-8FA5-3F74-8BE40D14F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B83869-984A-7F86-2AF3-49485408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DEAA2-682C-1C15-277F-484C2F19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C9E8B-AD24-2834-77AA-26E61412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E449-29C9-0D16-7917-586B5A50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5D8B3-4F75-8FC8-99E6-7AF86DF8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F233E-22FF-EC26-099A-20C55F5D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5D915-831A-71BF-3085-F759C658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BCBBC6-E3AC-A7F5-BE93-3B53F81B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A80B4-7E5D-727C-9921-98F54096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0779D-75C6-9D4F-B18F-4A3E9849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3118-EE15-1333-D0EF-DD68DF731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02774-A13A-F027-CDBC-626D99AC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16E47-21B1-0B62-82BF-73558D841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D7867-9FF5-964E-1EB5-B5572F7A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89464-8197-FF9A-1B2A-DADA1ABD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D95DC-09B0-C734-6073-1E7C7F16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7490-1C1C-DC37-BCF2-1F815C6BF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2FDF1-81CE-45F0-262D-89C3050FB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6A29E-D428-7222-D1E2-9F3E2CD6C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FBAD5-C35E-43E2-CED6-5F3E9664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81BD1-E498-E9A0-ED1B-133E09B2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B1E39-55CA-7CF1-9F1F-0AD0E09D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8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077C64-B915-6C8D-646C-030D6C5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46D4F-5363-40F3-0920-BE5BC4829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120E4-C687-073B-C937-F24E5AB40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16CB-8443-4A7E-BE07-0E443286A7B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FCA0B-6257-3A37-5346-107A4AB9B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AF864-D92A-1D90-B5BB-7734C7A07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9E2CF-A8D5-4B4A-82E7-BF119D7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CA23D-45A3-D18F-478C-FD07A7A40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 dirty="0"/>
              <a:t>Luke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A6876-0B19-44A5-374F-6570C4CF0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5" name="Picture 4" descr="A picture containing text, box, clipart&#10;&#10;Description automatically generated">
            <a:extLst>
              <a:ext uri="{FF2B5EF4-FFF2-40B4-BE49-F238E27FC236}">
                <a16:creationId xmlns:a16="http://schemas.microsoft.com/office/drawing/2014/main" id="{BB58978F-2C20-84E2-0647-D04A6631EF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" r="1" b="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4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7 </a:t>
            </a:r>
            <a:r>
              <a:rPr lang="en-US" sz="3600" dirty="0"/>
              <a:t>I say to you that likewise there will be more joy in heaven over one sinner who repents than over </a:t>
            </a:r>
            <a:r>
              <a:rPr lang="en-US" sz="3600" dirty="0">
                <a:highlight>
                  <a:srgbClr val="FFFF00"/>
                </a:highlight>
              </a:rPr>
              <a:t>ninety-nine just persons who need no repentance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392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CA23D-45A3-D18F-478C-FD07A7A40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2647" y="743447"/>
            <a:ext cx="5580486" cy="3692028"/>
          </a:xfrm>
          <a:noFill/>
        </p:spPr>
        <p:txBody>
          <a:bodyPr>
            <a:normAutofit/>
          </a:bodyPr>
          <a:lstStyle/>
          <a:p>
            <a:pPr algn="l"/>
            <a:br>
              <a:rPr lang="en-US" sz="4000" dirty="0"/>
            </a:br>
            <a:r>
              <a:rPr lang="en-US" sz="4000" dirty="0"/>
              <a:t>Lost + Found = Rejoicing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A6876-0B19-44A5-374F-6570C4CF0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8" name="Picture 7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3C380DF0-102F-D703-D17B-570A028F2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89935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8725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8 </a:t>
            </a:r>
            <a:r>
              <a:rPr lang="en-US" sz="3600" dirty="0"/>
              <a:t>“Or what woman, </a:t>
            </a:r>
            <a:r>
              <a:rPr lang="en-US" sz="3600" dirty="0">
                <a:highlight>
                  <a:srgbClr val="FFFF00"/>
                </a:highlight>
              </a:rPr>
              <a:t>having ten silver coins</a:t>
            </a:r>
            <a:r>
              <a:rPr lang="en-US" sz="3600" dirty="0"/>
              <a:t>, if she loses one coin, does not light a lamp, sweep the house, and search carefully until she finds </a:t>
            </a:r>
            <a:r>
              <a:rPr lang="en-US" sz="3600" i="1" dirty="0"/>
              <a:t>it?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607776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8 </a:t>
            </a:r>
            <a:r>
              <a:rPr lang="en-US" sz="3600" dirty="0"/>
              <a:t>“Or what woman, having ten silver coins, if she </a:t>
            </a:r>
            <a:r>
              <a:rPr lang="en-US" sz="3600" dirty="0">
                <a:highlight>
                  <a:srgbClr val="FFFF00"/>
                </a:highlight>
              </a:rPr>
              <a:t>loses one coin</a:t>
            </a:r>
            <a:r>
              <a:rPr lang="en-US" sz="3600" dirty="0"/>
              <a:t>, does not light a lamp, sweep the house, and search carefully until she finds </a:t>
            </a:r>
            <a:r>
              <a:rPr lang="en-US" sz="3600" i="1" dirty="0"/>
              <a:t>it?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15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8 </a:t>
            </a:r>
            <a:r>
              <a:rPr lang="en-US" sz="3600" dirty="0"/>
              <a:t>“Or what woman, having ten silver coins, if she loses one coin, does not light a lamp, </a:t>
            </a:r>
            <a:r>
              <a:rPr lang="en-US" sz="3600" dirty="0">
                <a:highlight>
                  <a:srgbClr val="FFFF00"/>
                </a:highlight>
              </a:rPr>
              <a:t>sweep the house, and search carefully until she finds </a:t>
            </a:r>
            <a:r>
              <a:rPr lang="en-US" sz="3600" i="1" dirty="0">
                <a:highlight>
                  <a:srgbClr val="FFFF00"/>
                </a:highlight>
              </a:rPr>
              <a:t>it</a:t>
            </a:r>
            <a:r>
              <a:rPr lang="en-US" sz="3600" i="1" dirty="0"/>
              <a:t>?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7133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9 </a:t>
            </a:r>
            <a:r>
              <a:rPr lang="en-US" sz="3600" dirty="0"/>
              <a:t>And </a:t>
            </a:r>
            <a:r>
              <a:rPr lang="en-US" sz="3600" dirty="0">
                <a:highlight>
                  <a:srgbClr val="FFFF00"/>
                </a:highlight>
              </a:rPr>
              <a:t>when she has found </a:t>
            </a:r>
            <a:r>
              <a:rPr lang="en-US" sz="3600" i="1" dirty="0">
                <a:highlight>
                  <a:srgbClr val="FFFF00"/>
                </a:highlight>
              </a:rPr>
              <a:t>it</a:t>
            </a:r>
            <a:r>
              <a:rPr lang="en-US" sz="3600" i="1" dirty="0"/>
              <a:t>,</a:t>
            </a:r>
            <a:r>
              <a:rPr lang="en-US" sz="3600" dirty="0"/>
              <a:t> she calls </a:t>
            </a:r>
            <a:r>
              <a:rPr lang="en-US" sz="3600" i="1" dirty="0"/>
              <a:t>her</a:t>
            </a:r>
            <a:r>
              <a:rPr lang="en-US" sz="3600" dirty="0"/>
              <a:t> friends and neighbors together, saying, ‘Rejoice with me, for I have found the piece which I lost!’ </a:t>
            </a:r>
          </a:p>
        </p:txBody>
      </p:sp>
    </p:spTree>
    <p:extLst>
      <p:ext uri="{BB962C8B-B14F-4D97-AF65-F5344CB8AC3E}">
        <p14:creationId xmlns:p14="http://schemas.microsoft.com/office/powerpoint/2010/main" val="1136888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9 </a:t>
            </a:r>
            <a:r>
              <a:rPr lang="en-US" sz="3600" dirty="0"/>
              <a:t>And when she has found </a:t>
            </a:r>
            <a:r>
              <a:rPr lang="en-US" sz="3600" i="1" dirty="0"/>
              <a:t>it,</a:t>
            </a:r>
            <a:r>
              <a:rPr lang="en-US" sz="3600" dirty="0"/>
              <a:t> </a:t>
            </a:r>
            <a:r>
              <a:rPr lang="en-US" sz="3600" dirty="0">
                <a:highlight>
                  <a:srgbClr val="FFFF00"/>
                </a:highlight>
              </a:rPr>
              <a:t>she calls </a:t>
            </a:r>
            <a:r>
              <a:rPr lang="en-US" sz="3600" i="1" dirty="0">
                <a:highlight>
                  <a:srgbClr val="FFFF00"/>
                </a:highlight>
              </a:rPr>
              <a:t>her</a:t>
            </a:r>
            <a:r>
              <a:rPr lang="en-US" sz="3600" dirty="0">
                <a:highlight>
                  <a:srgbClr val="FFFF00"/>
                </a:highlight>
              </a:rPr>
              <a:t> friends and neighbors together, saying, ‘Rejoice with me</a:t>
            </a:r>
            <a:r>
              <a:rPr lang="en-US" sz="3600" dirty="0"/>
              <a:t>, for I have found the piece which I lost!’ </a:t>
            </a:r>
          </a:p>
        </p:txBody>
      </p:sp>
    </p:spTree>
    <p:extLst>
      <p:ext uri="{BB962C8B-B14F-4D97-AF65-F5344CB8AC3E}">
        <p14:creationId xmlns:p14="http://schemas.microsoft.com/office/powerpoint/2010/main" val="308607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10 </a:t>
            </a:r>
            <a:r>
              <a:rPr lang="en-US" sz="3600" dirty="0"/>
              <a:t>Likewise, I say to you, there is </a:t>
            </a:r>
            <a:r>
              <a:rPr lang="en-US" sz="3600" dirty="0">
                <a:highlight>
                  <a:srgbClr val="FFFF00"/>
                </a:highlight>
              </a:rPr>
              <a:t>joy in the presence of the angels of God </a:t>
            </a:r>
            <a:r>
              <a:rPr lang="en-US" sz="3600" dirty="0"/>
              <a:t>over one sinner who repents.”</a:t>
            </a:r>
          </a:p>
        </p:txBody>
      </p:sp>
    </p:spTree>
    <p:extLst>
      <p:ext uri="{BB962C8B-B14F-4D97-AF65-F5344CB8AC3E}">
        <p14:creationId xmlns:p14="http://schemas.microsoft.com/office/powerpoint/2010/main" val="1672370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Coin (Vs 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10 </a:t>
            </a:r>
            <a:r>
              <a:rPr lang="en-US" sz="3600" dirty="0"/>
              <a:t>Likewise, I say to you, there is joy in the presence of the angels of God over </a:t>
            </a:r>
            <a:r>
              <a:rPr lang="en-US" sz="3600" dirty="0">
                <a:highlight>
                  <a:srgbClr val="FFFF00"/>
                </a:highlight>
              </a:rPr>
              <a:t>one sinner who repents</a:t>
            </a:r>
            <a:r>
              <a:rPr lang="en-US" sz="36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82008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CA23D-45A3-D18F-478C-FD07A7A40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2647" y="743447"/>
            <a:ext cx="5580486" cy="3692028"/>
          </a:xfrm>
          <a:noFill/>
        </p:spPr>
        <p:txBody>
          <a:bodyPr>
            <a:normAutofit/>
          </a:bodyPr>
          <a:lstStyle/>
          <a:p>
            <a:pPr algn="l"/>
            <a:br>
              <a:rPr lang="en-US" sz="4000" dirty="0"/>
            </a:br>
            <a:r>
              <a:rPr lang="en-US" sz="4000" dirty="0"/>
              <a:t>Lost + Found = Rejoicing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A6876-0B19-44A5-374F-6570C4CF0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8" name="Picture 7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3C380DF0-102F-D703-D17B-570A028F2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89935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026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Audience (Vs 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dirty="0"/>
              <a:t>15 Then all the </a:t>
            </a:r>
            <a:r>
              <a:rPr lang="en-US" sz="3600" dirty="0">
                <a:highlight>
                  <a:srgbClr val="FFFF00"/>
                </a:highlight>
              </a:rPr>
              <a:t>tax collectors and the sinners </a:t>
            </a:r>
            <a:r>
              <a:rPr lang="en-US" sz="3600" dirty="0"/>
              <a:t>drew near to Him to hear Him. </a:t>
            </a:r>
            <a:r>
              <a:rPr lang="en-US" sz="3600" baseline="30000" dirty="0"/>
              <a:t>2 </a:t>
            </a:r>
            <a:r>
              <a:rPr lang="en-US" sz="3600" dirty="0"/>
              <a:t>And the Pharisees and scribes complained, saying, “This Man receives sinners and eats with them.” </a:t>
            </a:r>
            <a:r>
              <a:rPr lang="en-US" sz="3600" baseline="30000" dirty="0"/>
              <a:t>3 </a:t>
            </a:r>
            <a:r>
              <a:rPr lang="en-US" sz="3600" dirty="0"/>
              <a:t>So He spoke this parable to them, saying:</a:t>
            </a:r>
          </a:p>
        </p:txBody>
      </p:sp>
    </p:spTree>
    <p:extLst>
      <p:ext uri="{BB962C8B-B14F-4D97-AF65-F5344CB8AC3E}">
        <p14:creationId xmlns:p14="http://schemas.microsoft.com/office/powerpoint/2010/main" val="28506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11 </a:t>
            </a:r>
            <a:r>
              <a:rPr lang="en-US" sz="3600" dirty="0"/>
              <a:t>Then He said: “A certain man </a:t>
            </a:r>
            <a:r>
              <a:rPr lang="en-US" sz="3600" dirty="0">
                <a:highlight>
                  <a:srgbClr val="FFFF00"/>
                </a:highlight>
              </a:rPr>
              <a:t>had two sons</a:t>
            </a:r>
            <a:r>
              <a:rPr lang="en-US" sz="3600" dirty="0"/>
              <a:t>. </a:t>
            </a:r>
            <a:r>
              <a:rPr lang="en-US" sz="3600" baseline="30000" dirty="0"/>
              <a:t>12 </a:t>
            </a:r>
            <a:r>
              <a:rPr lang="en-US" sz="3600" dirty="0"/>
              <a:t>And the younger of them said to </a:t>
            </a:r>
            <a:r>
              <a:rPr lang="en-US" sz="3600" i="1" dirty="0"/>
              <a:t>his</a:t>
            </a:r>
            <a:r>
              <a:rPr lang="en-US" sz="3600" dirty="0"/>
              <a:t> father, ‘Father, give me the portion of goods that falls </a:t>
            </a:r>
            <a:r>
              <a:rPr lang="en-US" sz="3600" i="1" dirty="0"/>
              <a:t>to me.</a:t>
            </a:r>
            <a:r>
              <a:rPr lang="en-US" sz="3600" dirty="0"/>
              <a:t>’ So he divided to them </a:t>
            </a:r>
            <a:r>
              <a:rPr lang="en-US" sz="3600" i="1" dirty="0"/>
              <a:t>his</a:t>
            </a:r>
            <a:r>
              <a:rPr lang="en-US" sz="3600" dirty="0"/>
              <a:t> livelihood. </a:t>
            </a:r>
            <a:r>
              <a:rPr lang="en-US" sz="3600" baseline="30000" dirty="0"/>
              <a:t>13 </a:t>
            </a:r>
            <a:r>
              <a:rPr lang="en-US" sz="3600" dirty="0"/>
              <a:t>And not many days after, the younger son gathered all together, journeyed to a far country, and there wasted his possessions with prodigal living. </a:t>
            </a:r>
          </a:p>
        </p:txBody>
      </p:sp>
    </p:spTree>
    <p:extLst>
      <p:ext uri="{BB962C8B-B14F-4D97-AF65-F5344CB8AC3E}">
        <p14:creationId xmlns:p14="http://schemas.microsoft.com/office/powerpoint/2010/main" val="66926131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11 </a:t>
            </a:r>
            <a:r>
              <a:rPr lang="en-US" sz="3600" dirty="0"/>
              <a:t>Then He said: “A certain man had two sons. </a:t>
            </a:r>
            <a:r>
              <a:rPr lang="en-US" sz="3600" baseline="30000" dirty="0"/>
              <a:t>12 </a:t>
            </a:r>
            <a:r>
              <a:rPr lang="en-US" sz="3600" dirty="0"/>
              <a:t>And the younger of them said to </a:t>
            </a:r>
            <a:r>
              <a:rPr lang="en-US" sz="3600" i="1" dirty="0"/>
              <a:t>his</a:t>
            </a:r>
            <a:r>
              <a:rPr lang="en-US" sz="3600" dirty="0"/>
              <a:t> father, ‘Father, give me the portion of goods that falls </a:t>
            </a:r>
            <a:r>
              <a:rPr lang="en-US" sz="3600" i="1" dirty="0"/>
              <a:t>to me.</a:t>
            </a:r>
            <a:r>
              <a:rPr lang="en-US" sz="3600" dirty="0"/>
              <a:t>’ So he divided to them </a:t>
            </a:r>
            <a:r>
              <a:rPr lang="en-US" sz="3600" i="1" dirty="0"/>
              <a:t>his</a:t>
            </a:r>
            <a:r>
              <a:rPr lang="en-US" sz="3600" dirty="0"/>
              <a:t> livelihood. </a:t>
            </a:r>
            <a:r>
              <a:rPr lang="en-US" sz="3600" baseline="30000" dirty="0"/>
              <a:t>13 </a:t>
            </a:r>
            <a:r>
              <a:rPr lang="en-US" sz="3600" dirty="0"/>
              <a:t>And not many days after, </a:t>
            </a:r>
            <a:r>
              <a:rPr lang="en-US" sz="3600" dirty="0">
                <a:highlight>
                  <a:srgbClr val="FFFF00"/>
                </a:highlight>
              </a:rPr>
              <a:t>the younger son gathered all together, journeyed to a far country</a:t>
            </a:r>
            <a:r>
              <a:rPr lang="en-US" sz="3600" dirty="0"/>
              <a:t>, and there wasted his possessions with prodigal living. </a:t>
            </a:r>
          </a:p>
        </p:txBody>
      </p:sp>
    </p:spTree>
    <p:extLst>
      <p:ext uri="{BB962C8B-B14F-4D97-AF65-F5344CB8AC3E}">
        <p14:creationId xmlns:p14="http://schemas.microsoft.com/office/powerpoint/2010/main" val="1177174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14 </a:t>
            </a:r>
            <a:r>
              <a:rPr lang="en-US" sz="3600" dirty="0"/>
              <a:t>But when he had spent all, there arose a severe famine in that land, and </a:t>
            </a:r>
            <a:r>
              <a:rPr lang="en-US" sz="3600" dirty="0">
                <a:highlight>
                  <a:srgbClr val="FFFF00"/>
                </a:highlight>
              </a:rPr>
              <a:t>he began to be in want</a:t>
            </a:r>
            <a:r>
              <a:rPr lang="en-US" sz="3600" dirty="0"/>
              <a:t>. </a:t>
            </a:r>
            <a:r>
              <a:rPr lang="en-US" sz="3600" baseline="30000" dirty="0"/>
              <a:t>15 </a:t>
            </a:r>
            <a:r>
              <a:rPr lang="en-US" sz="3600" dirty="0"/>
              <a:t>Then he went and joined himself to a citizen of that country, and he sent him into his fields to feed swine. </a:t>
            </a:r>
            <a:r>
              <a:rPr lang="en-US" sz="3600" baseline="30000" dirty="0"/>
              <a:t>16 </a:t>
            </a:r>
            <a:r>
              <a:rPr lang="en-US" sz="3600" dirty="0"/>
              <a:t>And he would gladly have filled his stomach with the pods that the swine ate, and no one gave him </a:t>
            </a:r>
            <a:r>
              <a:rPr lang="en-US" sz="3600" i="1" dirty="0"/>
              <a:t>anything.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6634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14 </a:t>
            </a:r>
            <a:r>
              <a:rPr lang="en-US" sz="3600" dirty="0"/>
              <a:t>But when he had spent all, there arose a severe famine in that land, and he began to be in want. </a:t>
            </a:r>
            <a:r>
              <a:rPr lang="en-US" sz="3600" baseline="30000" dirty="0"/>
              <a:t>15 </a:t>
            </a:r>
            <a:r>
              <a:rPr lang="en-US" sz="3600" dirty="0"/>
              <a:t>Then he went and joined himself to a citizen of that country, and he sent him into his fields to feed swine. </a:t>
            </a:r>
            <a:r>
              <a:rPr lang="en-US" sz="3600" baseline="30000" dirty="0"/>
              <a:t>16 </a:t>
            </a:r>
            <a:r>
              <a:rPr lang="en-US" sz="3600" dirty="0"/>
              <a:t>And he would gladly have filled his stomach with the pods that the swine ate, and </a:t>
            </a:r>
            <a:r>
              <a:rPr lang="en-US" sz="3600" dirty="0">
                <a:highlight>
                  <a:srgbClr val="FFFF00"/>
                </a:highlight>
              </a:rPr>
              <a:t>no one gave him </a:t>
            </a:r>
            <a:r>
              <a:rPr lang="en-US" sz="3600" i="1" dirty="0">
                <a:highlight>
                  <a:srgbClr val="FFFF00"/>
                </a:highlight>
              </a:rPr>
              <a:t>anything</a:t>
            </a:r>
            <a:r>
              <a:rPr lang="en-US" sz="3600" i="1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6052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17 </a:t>
            </a:r>
            <a:r>
              <a:rPr lang="en-US" sz="3600" dirty="0"/>
              <a:t>“But when </a:t>
            </a:r>
            <a:r>
              <a:rPr lang="en-US" sz="3600" dirty="0">
                <a:highlight>
                  <a:srgbClr val="FFFF00"/>
                </a:highlight>
              </a:rPr>
              <a:t>he came to himself</a:t>
            </a:r>
            <a:r>
              <a:rPr lang="en-US" sz="3600" dirty="0"/>
              <a:t>, he said, ‘How many of my father’s hired servants have bread enough and to spare, and I perish with hunger! </a:t>
            </a:r>
            <a:r>
              <a:rPr lang="en-US" sz="3600" baseline="30000" dirty="0"/>
              <a:t>18 </a:t>
            </a:r>
            <a:r>
              <a:rPr lang="en-US" sz="3600" dirty="0"/>
              <a:t>I will arise and go to my father, and will say to him, “Father, I have sinned against heaven and before you, </a:t>
            </a:r>
            <a:r>
              <a:rPr lang="en-US" sz="3600" baseline="30000" dirty="0"/>
              <a:t>19 </a:t>
            </a:r>
            <a:r>
              <a:rPr lang="en-US" sz="3600" dirty="0"/>
              <a:t>and I am no longer worthy to be called your son. Make me like one of your hired servants.</a:t>
            </a:r>
          </a:p>
        </p:txBody>
      </p:sp>
    </p:spTree>
    <p:extLst>
      <p:ext uri="{BB962C8B-B14F-4D97-AF65-F5344CB8AC3E}">
        <p14:creationId xmlns:p14="http://schemas.microsoft.com/office/powerpoint/2010/main" val="417245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17 </a:t>
            </a:r>
            <a:r>
              <a:rPr lang="en-US" sz="3600" dirty="0"/>
              <a:t>“But when he came to himself, he said, ‘How many of my father’s hired servants have bread enough and to spare, and I perish with hunger! </a:t>
            </a:r>
            <a:r>
              <a:rPr lang="en-US" sz="3600" baseline="30000" dirty="0"/>
              <a:t>18 </a:t>
            </a:r>
            <a:r>
              <a:rPr lang="en-US" sz="3600" dirty="0"/>
              <a:t>I will arise and go to my father, and will say to him, </a:t>
            </a:r>
            <a:r>
              <a:rPr lang="en-US" sz="3600" dirty="0">
                <a:highlight>
                  <a:srgbClr val="FFFF00"/>
                </a:highlight>
              </a:rPr>
              <a:t>“Father, I have sinned against heaven and before you</a:t>
            </a:r>
            <a:r>
              <a:rPr lang="en-US" sz="3600" dirty="0"/>
              <a:t>, </a:t>
            </a:r>
            <a:r>
              <a:rPr lang="en-US" sz="3600" baseline="30000" dirty="0"/>
              <a:t>19 </a:t>
            </a:r>
            <a:r>
              <a:rPr lang="en-US" sz="3600" dirty="0"/>
              <a:t>and I am no longer worthy to be called your son. Make me like one of your hired servants.</a:t>
            </a:r>
          </a:p>
        </p:txBody>
      </p:sp>
    </p:spTree>
    <p:extLst>
      <p:ext uri="{BB962C8B-B14F-4D97-AF65-F5344CB8AC3E}">
        <p14:creationId xmlns:p14="http://schemas.microsoft.com/office/powerpoint/2010/main" val="680109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20 </a:t>
            </a:r>
            <a:r>
              <a:rPr lang="en-US" sz="3600" dirty="0"/>
              <a:t>“And </a:t>
            </a:r>
            <a:r>
              <a:rPr lang="en-US" sz="3600" dirty="0">
                <a:highlight>
                  <a:srgbClr val="FFFF00"/>
                </a:highlight>
              </a:rPr>
              <a:t>he arose and came to his father</a:t>
            </a:r>
            <a:r>
              <a:rPr lang="en-US" sz="3600" dirty="0"/>
              <a:t>. But when he was still a great way off, his father saw him and had compassion, and ran and fell on his neck and kissed him. </a:t>
            </a:r>
            <a:r>
              <a:rPr lang="en-US" sz="3600" baseline="30000" dirty="0"/>
              <a:t>21 </a:t>
            </a:r>
            <a:r>
              <a:rPr lang="en-US" sz="3600" dirty="0"/>
              <a:t>And the son said to him, ‘Father, I have sinned against heaven and in your sight, and am no longer worthy to be called your son.’</a:t>
            </a:r>
          </a:p>
        </p:txBody>
      </p:sp>
    </p:spTree>
    <p:extLst>
      <p:ext uri="{BB962C8B-B14F-4D97-AF65-F5344CB8AC3E}">
        <p14:creationId xmlns:p14="http://schemas.microsoft.com/office/powerpoint/2010/main" val="762560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20 </a:t>
            </a:r>
            <a:r>
              <a:rPr lang="en-US" sz="3600" dirty="0"/>
              <a:t>“And he arose and came to his father. But when he was still a great way off, </a:t>
            </a:r>
            <a:r>
              <a:rPr lang="en-US" sz="3600" dirty="0">
                <a:highlight>
                  <a:srgbClr val="FFFF00"/>
                </a:highlight>
              </a:rPr>
              <a:t>his father saw him and had compassion</a:t>
            </a:r>
            <a:r>
              <a:rPr lang="en-US" sz="3600" dirty="0"/>
              <a:t>, and ran and fell on his neck and kissed him. </a:t>
            </a:r>
            <a:r>
              <a:rPr lang="en-US" sz="3600" baseline="30000" dirty="0"/>
              <a:t>21 </a:t>
            </a:r>
            <a:r>
              <a:rPr lang="en-US" sz="3600" dirty="0"/>
              <a:t>And the son said to him, ‘Father, I have sinned against heaven and in your sight, and am no longer worthy to be called your son.’</a:t>
            </a:r>
          </a:p>
        </p:txBody>
      </p:sp>
    </p:spTree>
    <p:extLst>
      <p:ext uri="{BB962C8B-B14F-4D97-AF65-F5344CB8AC3E}">
        <p14:creationId xmlns:p14="http://schemas.microsoft.com/office/powerpoint/2010/main" val="238647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20 </a:t>
            </a:r>
            <a:r>
              <a:rPr lang="en-US" sz="3600" dirty="0"/>
              <a:t>“And he arose and came to his father. But when he was still a great way off, his father saw him and had compassion, and ran and fell on his neck and kissed him. </a:t>
            </a:r>
            <a:r>
              <a:rPr lang="en-US" sz="3600" baseline="30000" dirty="0"/>
              <a:t>21 </a:t>
            </a:r>
            <a:r>
              <a:rPr lang="en-US" sz="3600" dirty="0"/>
              <a:t>And the son said to him, </a:t>
            </a:r>
            <a:r>
              <a:rPr lang="en-US" sz="3600" dirty="0">
                <a:highlight>
                  <a:srgbClr val="FFFF00"/>
                </a:highlight>
              </a:rPr>
              <a:t>‘Father, I have sinned against heaven and in your sight</a:t>
            </a:r>
            <a:r>
              <a:rPr lang="en-US" sz="3600" dirty="0"/>
              <a:t>, and am no longer worthy to be called your son.’</a:t>
            </a:r>
          </a:p>
        </p:txBody>
      </p:sp>
    </p:spTree>
    <p:extLst>
      <p:ext uri="{BB962C8B-B14F-4D97-AF65-F5344CB8AC3E}">
        <p14:creationId xmlns:p14="http://schemas.microsoft.com/office/powerpoint/2010/main" val="2134561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22 </a:t>
            </a:r>
            <a:r>
              <a:rPr lang="en-US" sz="3600" dirty="0"/>
              <a:t>“But the father said to his servants, ‘Bring out the best robe and put </a:t>
            </a:r>
            <a:r>
              <a:rPr lang="en-US" sz="3600" i="1" dirty="0"/>
              <a:t>it</a:t>
            </a:r>
            <a:r>
              <a:rPr lang="en-US" sz="3600" dirty="0"/>
              <a:t> on him, and put a ring on his hand and sandals on </a:t>
            </a:r>
            <a:r>
              <a:rPr lang="en-US" sz="3600" i="1" dirty="0"/>
              <a:t>his</a:t>
            </a:r>
            <a:r>
              <a:rPr lang="en-US" sz="3600" dirty="0"/>
              <a:t> feet. </a:t>
            </a:r>
            <a:r>
              <a:rPr lang="en-US" sz="3600" baseline="30000" dirty="0"/>
              <a:t>23 </a:t>
            </a:r>
            <a:r>
              <a:rPr lang="en-US" sz="3600" dirty="0"/>
              <a:t>And bring the fatted calf here and kill </a:t>
            </a:r>
            <a:r>
              <a:rPr lang="en-US" sz="3600" i="1" dirty="0"/>
              <a:t>it,</a:t>
            </a:r>
            <a:r>
              <a:rPr lang="en-US" sz="3600" dirty="0"/>
              <a:t> and </a:t>
            </a:r>
            <a:r>
              <a:rPr lang="en-US" sz="3600" dirty="0">
                <a:highlight>
                  <a:srgbClr val="FFFF00"/>
                </a:highlight>
              </a:rPr>
              <a:t>let us eat and be merry</a:t>
            </a:r>
            <a:r>
              <a:rPr lang="en-US" sz="3600" dirty="0"/>
              <a:t>; </a:t>
            </a:r>
            <a:r>
              <a:rPr lang="en-US" sz="3600" baseline="30000" dirty="0"/>
              <a:t>24 </a:t>
            </a:r>
            <a:r>
              <a:rPr lang="en-US" sz="3600" dirty="0"/>
              <a:t>for this my son was dead and is alive again; he was lost and is found.’ And they began to be merry.</a:t>
            </a:r>
          </a:p>
        </p:txBody>
      </p:sp>
    </p:spTree>
    <p:extLst>
      <p:ext uri="{BB962C8B-B14F-4D97-AF65-F5344CB8AC3E}">
        <p14:creationId xmlns:p14="http://schemas.microsoft.com/office/powerpoint/2010/main" val="89583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Audience (Vs 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dirty="0"/>
              <a:t>15 Then all the tax collectors and the sinners drew near to Him to hear Him. </a:t>
            </a:r>
            <a:r>
              <a:rPr lang="en-US" sz="3600" baseline="30000" dirty="0"/>
              <a:t>2 </a:t>
            </a:r>
            <a:r>
              <a:rPr lang="en-US" sz="3600" dirty="0"/>
              <a:t>And </a:t>
            </a:r>
            <a:r>
              <a:rPr lang="en-US" sz="3600" dirty="0">
                <a:highlight>
                  <a:srgbClr val="FFFF00"/>
                </a:highlight>
              </a:rPr>
              <a:t>the Pharisees and scribes</a:t>
            </a:r>
            <a:r>
              <a:rPr lang="en-US" sz="3600" dirty="0"/>
              <a:t> complained, saying, “This Man receives sinners and eats with them.” </a:t>
            </a:r>
            <a:r>
              <a:rPr lang="en-US" sz="3600" baseline="30000" dirty="0"/>
              <a:t>3 </a:t>
            </a:r>
            <a:r>
              <a:rPr lang="en-US" sz="3600" dirty="0"/>
              <a:t>So He spoke this parable to them, saying:</a:t>
            </a:r>
          </a:p>
        </p:txBody>
      </p:sp>
    </p:spTree>
    <p:extLst>
      <p:ext uri="{BB962C8B-B14F-4D97-AF65-F5344CB8AC3E}">
        <p14:creationId xmlns:p14="http://schemas.microsoft.com/office/powerpoint/2010/main" val="3678207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22 </a:t>
            </a:r>
            <a:r>
              <a:rPr lang="en-US" sz="3600" dirty="0"/>
              <a:t>“But the father said to his servants, ‘Bring out the best robe and put </a:t>
            </a:r>
            <a:r>
              <a:rPr lang="en-US" sz="3600" i="1" dirty="0"/>
              <a:t>it</a:t>
            </a:r>
            <a:r>
              <a:rPr lang="en-US" sz="3600" dirty="0"/>
              <a:t> on him, and put a ring on his hand and sandals on </a:t>
            </a:r>
            <a:r>
              <a:rPr lang="en-US" sz="3600" i="1" dirty="0"/>
              <a:t>his</a:t>
            </a:r>
            <a:r>
              <a:rPr lang="en-US" sz="3600" dirty="0"/>
              <a:t> feet. </a:t>
            </a:r>
            <a:r>
              <a:rPr lang="en-US" sz="3600" baseline="30000" dirty="0"/>
              <a:t>23 </a:t>
            </a:r>
            <a:r>
              <a:rPr lang="en-US" sz="3600" dirty="0"/>
              <a:t>And bring the fatted calf here and kill </a:t>
            </a:r>
            <a:r>
              <a:rPr lang="en-US" sz="3600" i="1" dirty="0"/>
              <a:t>it,</a:t>
            </a:r>
            <a:r>
              <a:rPr lang="en-US" sz="3600" dirty="0"/>
              <a:t> and let us eat and be merry; </a:t>
            </a:r>
            <a:r>
              <a:rPr lang="en-US" sz="3600" baseline="30000" dirty="0"/>
              <a:t>24 </a:t>
            </a:r>
            <a:r>
              <a:rPr lang="en-US" sz="3600" dirty="0"/>
              <a:t>for </a:t>
            </a:r>
            <a:r>
              <a:rPr lang="en-US" sz="3600" dirty="0">
                <a:highlight>
                  <a:srgbClr val="FFFF00"/>
                </a:highlight>
              </a:rPr>
              <a:t>this my son was dead and is alive again; he was lost and is found</a:t>
            </a:r>
            <a:r>
              <a:rPr lang="en-US" sz="3600" dirty="0"/>
              <a:t>.’ And they began to be merry.</a:t>
            </a:r>
          </a:p>
        </p:txBody>
      </p:sp>
    </p:spTree>
    <p:extLst>
      <p:ext uri="{BB962C8B-B14F-4D97-AF65-F5344CB8AC3E}">
        <p14:creationId xmlns:p14="http://schemas.microsoft.com/office/powerpoint/2010/main" val="786419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22 </a:t>
            </a:r>
            <a:r>
              <a:rPr lang="en-US" sz="3600" dirty="0"/>
              <a:t>“But the father said to his servants, ‘Bring out the best robe and put </a:t>
            </a:r>
            <a:r>
              <a:rPr lang="en-US" sz="3600" i="1" dirty="0"/>
              <a:t>it</a:t>
            </a:r>
            <a:r>
              <a:rPr lang="en-US" sz="3600" dirty="0"/>
              <a:t> on him, and put a ring on his hand and sandals on </a:t>
            </a:r>
            <a:r>
              <a:rPr lang="en-US" sz="3600" i="1" dirty="0"/>
              <a:t>his</a:t>
            </a:r>
            <a:r>
              <a:rPr lang="en-US" sz="3600" dirty="0"/>
              <a:t> feet. </a:t>
            </a:r>
            <a:r>
              <a:rPr lang="en-US" sz="3600" baseline="30000" dirty="0"/>
              <a:t>23 </a:t>
            </a:r>
            <a:r>
              <a:rPr lang="en-US" sz="3600" dirty="0"/>
              <a:t>And bring the fatted calf here and kill </a:t>
            </a:r>
            <a:r>
              <a:rPr lang="en-US" sz="3600" i="1" dirty="0"/>
              <a:t>it,</a:t>
            </a:r>
            <a:r>
              <a:rPr lang="en-US" sz="3600" dirty="0"/>
              <a:t> and let us eat and be merry; </a:t>
            </a:r>
            <a:r>
              <a:rPr lang="en-US" sz="3600" baseline="30000" dirty="0"/>
              <a:t>24 </a:t>
            </a:r>
            <a:r>
              <a:rPr lang="en-US" sz="3600" dirty="0"/>
              <a:t>for this my son was dead and is alive again; he was lost and is found.’ And </a:t>
            </a:r>
            <a:r>
              <a:rPr lang="en-US" sz="3600" dirty="0">
                <a:highlight>
                  <a:srgbClr val="FFFF00"/>
                </a:highlight>
              </a:rPr>
              <a:t>they began to be merry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062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25 </a:t>
            </a:r>
            <a:r>
              <a:rPr lang="en-US" sz="3600" dirty="0"/>
              <a:t>“Now his older son was in the field. And as he came and drew near to the house, he heard music and dancing. </a:t>
            </a:r>
            <a:r>
              <a:rPr lang="en-US" sz="3600" baseline="30000" dirty="0"/>
              <a:t>26 </a:t>
            </a:r>
            <a:r>
              <a:rPr lang="en-US" sz="3600" dirty="0"/>
              <a:t>So he called one of the servants and asked what these things meant. </a:t>
            </a:r>
            <a:r>
              <a:rPr lang="en-US" sz="3600" baseline="30000" dirty="0"/>
              <a:t>27 </a:t>
            </a:r>
            <a:r>
              <a:rPr lang="en-US" sz="3600" dirty="0"/>
              <a:t>And he said to him, ‘</a:t>
            </a:r>
            <a:r>
              <a:rPr lang="en-US" sz="3600" dirty="0">
                <a:highlight>
                  <a:srgbClr val="FFFF00"/>
                </a:highlight>
              </a:rPr>
              <a:t>Your brother has come, and because he has received him safe and sound, your father has killed the fatted calf</a:t>
            </a:r>
            <a:r>
              <a:rPr lang="en-US" sz="3600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452155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28 </a:t>
            </a:r>
            <a:r>
              <a:rPr lang="en-US" sz="3600" dirty="0"/>
              <a:t>“But </a:t>
            </a:r>
            <a:r>
              <a:rPr lang="en-US" sz="3600" dirty="0">
                <a:highlight>
                  <a:srgbClr val="FFFF00"/>
                </a:highlight>
              </a:rPr>
              <a:t>he was angry and would not go in</a:t>
            </a:r>
            <a:r>
              <a:rPr lang="en-US" sz="3600" dirty="0"/>
              <a:t>. Therefore his father came out and pleaded with him. </a:t>
            </a:r>
            <a:r>
              <a:rPr lang="en-US" sz="3600" baseline="30000" dirty="0"/>
              <a:t>29 </a:t>
            </a:r>
            <a:r>
              <a:rPr lang="en-US" sz="3600" dirty="0"/>
              <a:t>So he answered and said to </a:t>
            </a:r>
            <a:r>
              <a:rPr lang="en-US" sz="3600" i="1" dirty="0"/>
              <a:t>his</a:t>
            </a:r>
            <a:r>
              <a:rPr lang="en-US" sz="3600" dirty="0"/>
              <a:t> father, ‘Lo, these many years I have been serving you; I never transgressed your commandment at any time; and yet you never gave me a young goat, that I might make merry with my friends. </a:t>
            </a:r>
          </a:p>
        </p:txBody>
      </p:sp>
    </p:spTree>
    <p:extLst>
      <p:ext uri="{BB962C8B-B14F-4D97-AF65-F5344CB8AC3E}">
        <p14:creationId xmlns:p14="http://schemas.microsoft.com/office/powerpoint/2010/main" val="2382231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28 </a:t>
            </a:r>
            <a:r>
              <a:rPr lang="en-US" sz="3600" dirty="0"/>
              <a:t>“But he was angry and would not go in. Therefore </a:t>
            </a:r>
            <a:r>
              <a:rPr lang="en-US" sz="3600" dirty="0">
                <a:highlight>
                  <a:srgbClr val="FFFF00"/>
                </a:highlight>
              </a:rPr>
              <a:t>his father came out and pleaded with him</a:t>
            </a:r>
            <a:r>
              <a:rPr lang="en-US" sz="3600" dirty="0"/>
              <a:t>. </a:t>
            </a:r>
            <a:r>
              <a:rPr lang="en-US" sz="3600" baseline="30000" dirty="0"/>
              <a:t>29 </a:t>
            </a:r>
            <a:r>
              <a:rPr lang="en-US" sz="3600" dirty="0"/>
              <a:t>So he answered and said to </a:t>
            </a:r>
            <a:r>
              <a:rPr lang="en-US" sz="3600" i="1" dirty="0"/>
              <a:t>his</a:t>
            </a:r>
            <a:r>
              <a:rPr lang="en-US" sz="3600" dirty="0"/>
              <a:t> father, ‘Lo, these many years I have been serving you; I never transgressed your commandment at any time; and yet you never gave me a young goat, that I might make merry with my friends. </a:t>
            </a:r>
          </a:p>
        </p:txBody>
      </p:sp>
    </p:spTree>
    <p:extLst>
      <p:ext uri="{BB962C8B-B14F-4D97-AF65-F5344CB8AC3E}">
        <p14:creationId xmlns:p14="http://schemas.microsoft.com/office/powerpoint/2010/main" val="1863345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28 </a:t>
            </a:r>
            <a:r>
              <a:rPr lang="en-US" sz="3600" dirty="0"/>
              <a:t>“But he was angry and would not go in. Therefore his father came out and pleaded with him. </a:t>
            </a:r>
            <a:r>
              <a:rPr lang="en-US" sz="3600" baseline="30000" dirty="0"/>
              <a:t>29 </a:t>
            </a:r>
            <a:r>
              <a:rPr lang="en-US" sz="3600" dirty="0"/>
              <a:t>So he answered and said to </a:t>
            </a:r>
            <a:r>
              <a:rPr lang="en-US" sz="3600" i="1" dirty="0"/>
              <a:t>his</a:t>
            </a:r>
            <a:r>
              <a:rPr lang="en-US" sz="3600" dirty="0"/>
              <a:t> father, ‘Lo, </a:t>
            </a:r>
            <a:r>
              <a:rPr lang="en-US" sz="3600" dirty="0">
                <a:highlight>
                  <a:srgbClr val="FFFF00"/>
                </a:highlight>
              </a:rPr>
              <a:t>these many years I have been serving you</a:t>
            </a:r>
            <a:r>
              <a:rPr lang="en-US" sz="3600" dirty="0"/>
              <a:t>; I never transgressed your commandment at any time; and yet you never gave me a young goat, that I might make merry with my friends. </a:t>
            </a:r>
          </a:p>
        </p:txBody>
      </p:sp>
    </p:spTree>
    <p:extLst>
      <p:ext uri="{BB962C8B-B14F-4D97-AF65-F5344CB8AC3E}">
        <p14:creationId xmlns:p14="http://schemas.microsoft.com/office/powerpoint/2010/main" val="18969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28 </a:t>
            </a:r>
            <a:r>
              <a:rPr lang="en-US" sz="3600" dirty="0"/>
              <a:t>“But he was angry and would not go in. Therefore his father came out and pleaded with him. </a:t>
            </a:r>
            <a:r>
              <a:rPr lang="en-US" sz="3600" baseline="30000" dirty="0"/>
              <a:t>29 </a:t>
            </a:r>
            <a:r>
              <a:rPr lang="en-US" sz="3600" dirty="0"/>
              <a:t>So he answered and said to </a:t>
            </a:r>
            <a:r>
              <a:rPr lang="en-US" sz="3600" i="1" dirty="0"/>
              <a:t>his</a:t>
            </a:r>
            <a:r>
              <a:rPr lang="en-US" sz="3600" dirty="0"/>
              <a:t> father, ‘Lo, these many years I have been serving you; </a:t>
            </a:r>
            <a:r>
              <a:rPr lang="en-US" sz="3600" dirty="0">
                <a:highlight>
                  <a:srgbClr val="FFFF00"/>
                </a:highlight>
              </a:rPr>
              <a:t>I never transgressed your commandment at any time</a:t>
            </a:r>
            <a:r>
              <a:rPr lang="en-US" sz="3600" dirty="0"/>
              <a:t>; and yet you never gave me a young goat, that I might make merry with my friends. </a:t>
            </a:r>
          </a:p>
        </p:txBody>
      </p:sp>
    </p:spTree>
    <p:extLst>
      <p:ext uri="{BB962C8B-B14F-4D97-AF65-F5344CB8AC3E}">
        <p14:creationId xmlns:p14="http://schemas.microsoft.com/office/powerpoint/2010/main" val="3272723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28 </a:t>
            </a:r>
            <a:r>
              <a:rPr lang="en-US" sz="3600" dirty="0"/>
              <a:t>“But he was angry and would not go in. Therefore his father came out and pleaded with him. </a:t>
            </a:r>
            <a:r>
              <a:rPr lang="en-US" sz="3600" baseline="30000" dirty="0"/>
              <a:t>29 </a:t>
            </a:r>
            <a:r>
              <a:rPr lang="en-US" sz="3600" dirty="0"/>
              <a:t>So he answered and said to </a:t>
            </a:r>
            <a:r>
              <a:rPr lang="en-US" sz="3600" i="1" dirty="0"/>
              <a:t>his</a:t>
            </a:r>
            <a:r>
              <a:rPr lang="en-US" sz="3600" dirty="0"/>
              <a:t> father, ‘Lo, these many years I have been serving you; I never transgressed your commandment at any time; and yet you never gave me a young goat, </a:t>
            </a:r>
            <a:r>
              <a:rPr lang="en-US" sz="3600" dirty="0">
                <a:highlight>
                  <a:srgbClr val="FFFF00"/>
                </a:highlight>
              </a:rPr>
              <a:t>that I might make merry with my friends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19064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200" baseline="30000" dirty="0"/>
              <a:t>30 </a:t>
            </a:r>
            <a:r>
              <a:rPr lang="en-US" sz="3200" dirty="0"/>
              <a:t>But as soon as this son of yours came, who has devoured your livelihood with harlots, you killed the fatted calf </a:t>
            </a:r>
            <a:r>
              <a:rPr lang="en-US" sz="3200" dirty="0">
                <a:highlight>
                  <a:srgbClr val="FFFF00"/>
                </a:highlight>
              </a:rPr>
              <a:t>for him</a:t>
            </a:r>
            <a:r>
              <a:rPr lang="en-US" sz="3200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463132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31 </a:t>
            </a:r>
            <a:r>
              <a:rPr lang="en-US" sz="3600" dirty="0"/>
              <a:t>“And he said to him, </a:t>
            </a:r>
            <a:r>
              <a:rPr lang="en-US" sz="3600" dirty="0">
                <a:highlight>
                  <a:srgbClr val="FFFF00"/>
                </a:highlight>
              </a:rPr>
              <a:t>‘Son, you are always with me, and all that I have is yours</a:t>
            </a:r>
            <a:r>
              <a:rPr lang="en-US" sz="3600" dirty="0"/>
              <a:t>. </a:t>
            </a:r>
            <a:r>
              <a:rPr lang="en-US" sz="3600" baseline="30000" dirty="0"/>
              <a:t>32 </a:t>
            </a:r>
            <a:r>
              <a:rPr lang="en-US" sz="3600" dirty="0"/>
              <a:t>It was right that we should make merry and be glad, for your brother was dead and is alive again, and was lost and is found.’ ”</a:t>
            </a:r>
          </a:p>
        </p:txBody>
      </p:sp>
    </p:spTree>
    <p:extLst>
      <p:ext uri="{BB962C8B-B14F-4D97-AF65-F5344CB8AC3E}">
        <p14:creationId xmlns:p14="http://schemas.microsoft.com/office/powerpoint/2010/main" val="4153079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4 </a:t>
            </a:r>
            <a:r>
              <a:rPr lang="en-US" sz="3600" dirty="0"/>
              <a:t>“What man of you, </a:t>
            </a:r>
            <a:r>
              <a:rPr lang="en-US" sz="3600" dirty="0">
                <a:highlight>
                  <a:srgbClr val="FFFF00"/>
                </a:highlight>
              </a:rPr>
              <a:t>having a hundred sheep</a:t>
            </a:r>
            <a:r>
              <a:rPr lang="en-US" sz="3600" dirty="0"/>
              <a:t>, if he loses one of them, does not leave the ninety-nine in the wilderness, and go after the one which is lost until he finds it? </a:t>
            </a:r>
          </a:p>
        </p:txBody>
      </p:sp>
    </p:spTree>
    <p:extLst>
      <p:ext uri="{BB962C8B-B14F-4D97-AF65-F5344CB8AC3E}">
        <p14:creationId xmlns:p14="http://schemas.microsoft.com/office/powerpoint/2010/main" val="11004049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31 </a:t>
            </a:r>
            <a:r>
              <a:rPr lang="en-US" sz="3600" dirty="0"/>
              <a:t>“And he said to him, ‘Son, you are always with me, and all that I have is yours. </a:t>
            </a:r>
            <a:r>
              <a:rPr lang="en-US" sz="3600" baseline="30000" dirty="0"/>
              <a:t>32 </a:t>
            </a:r>
            <a:r>
              <a:rPr lang="en-US" sz="3600" dirty="0">
                <a:highlight>
                  <a:srgbClr val="FFFF00"/>
                </a:highlight>
              </a:rPr>
              <a:t>It was right that we should make merry and be glad</a:t>
            </a:r>
            <a:r>
              <a:rPr lang="en-US" sz="3600" dirty="0"/>
              <a:t>, for your brother was dead and is alive again, and was lost and is found.’ ”</a:t>
            </a:r>
          </a:p>
        </p:txBody>
      </p:sp>
    </p:spTree>
    <p:extLst>
      <p:ext uri="{BB962C8B-B14F-4D97-AF65-F5344CB8AC3E}">
        <p14:creationId xmlns:p14="http://schemas.microsoft.com/office/powerpoint/2010/main" val="33515991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Son (Vs 11-31)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31 </a:t>
            </a:r>
            <a:r>
              <a:rPr lang="en-US" sz="3600" dirty="0"/>
              <a:t>“And he said to him, ‘Son, you are always with me, and all that I have is yours. </a:t>
            </a:r>
            <a:r>
              <a:rPr lang="en-US" sz="3600" baseline="30000" dirty="0"/>
              <a:t>32 </a:t>
            </a:r>
            <a:r>
              <a:rPr lang="en-US" sz="3600" dirty="0"/>
              <a:t>It was right that we should make merry and be glad, </a:t>
            </a:r>
            <a:r>
              <a:rPr lang="en-US" sz="3600" dirty="0">
                <a:highlight>
                  <a:srgbClr val="FFFF00"/>
                </a:highlight>
              </a:rPr>
              <a:t>for your brother was dead and is alive again, and was lost and is found.’ ”</a:t>
            </a:r>
          </a:p>
        </p:txBody>
      </p:sp>
    </p:spTree>
    <p:extLst>
      <p:ext uri="{BB962C8B-B14F-4D97-AF65-F5344CB8AC3E}">
        <p14:creationId xmlns:p14="http://schemas.microsoft.com/office/powerpoint/2010/main" val="37177062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CA23D-45A3-D18F-478C-FD07A7A40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2647" y="743447"/>
            <a:ext cx="5580486" cy="3692028"/>
          </a:xfrm>
          <a:noFill/>
        </p:spPr>
        <p:txBody>
          <a:bodyPr>
            <a:normAutofit/>
          </a:bodyPr>
          <a:lstStyle/>
          <a:p>
            <a:pPr algn="l"/>
            <a:br>
              <a:rPr lang="en-US" sz="4000" dirty="0"/>
            </a:br>
            <a:r>
              <a:rPr lang="en-US" sz="4000" dirty="0"/>
              <a:t>Lost + Found = Rejoicing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A6876-0B19-44A5-374F-6570C4CF0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8" name="Picture 7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3C380DF0-102F-D703-D17B-570A028F2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89935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586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4 </a:t>
            </a:r>
            <a:r>
              <a:rPr lang="en-US" sz="3600" dirty="0"/>
              <a:t>“What man of you, having a hundred sheep, if he </a:t>
            </a:r>
            <a:r>
              <a:rPr lang="en-US" sz="3600" dirty="0">
                <a:highlight>
                  <a:srgbClr val="FFFF00"/>
                </a:highlight>
              </a:rPr>
              <a:t>loses one of them</a:t>
            </a:r>
            <a:r>
              <a:rPr lang="en-US" sz="3600" dirty="0"/>
              <a:t>, does not leave the ninety-nine in the wilderness, and go after the one which is lost until he finds it? </a:t>
            </a:r>
          </a:p>
        </p:txBody>
      </p:sp>
    </p:spTree>
    <p:extLst>
      <p:ext uri="{BB962C8B-B14F-4D97-AF65-F5344CB8AC3E}">
        <p14:creationId xmlns:p14="http://schemas.microsoft.com/office/powerpoint/2010/main" val="205758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4 </a:t>
            </a:r>
            <a:r>
              <a:rPr lang="en-US" sz="3600" dirty="0"/>
              <a:t>“What man of you, having a hundred sheep, if he loses one of them, does not leave the ninety-nine in the wilderness, and </a:t>
            </a:r>
            <a:r>
              <a:rPr lang="en-US" sz="3600" dirty="0">
                <a:highlight>
                  <a:srgbClr val="FFFF00"/>
                </a:highlight>
              </a:rPr>
              <a:t>go after the one which is lost until he finds it</a:t>
            </a:r>
            <a:r>
              <a:rPr lang="en-US" sz="3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878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5 </a:t>
            </a:r>
            <a:r>
              <a:rPr lang="en-US" sz="3600" dirty="0"/>
              <a:t>And when he has found </a:t>
            </a:r>
            <a:r>
              <a:rPr lang="en-US" sz="3600" i="1" dirty="0"/>
              <a:t>it,</a:t>
            </a:r>
            <a:r>
              <a:rPr lang="en-US" sz="3600" dirty="0"/>
              <a:t> he lays </a:t>
            </a:r>
            <a:r>
              <a:rPr lang="en-US" sz="3600" i="1" dirty="0"/>
              <a:t>it</a:t>
            </a:r>
            <a:r>
              <a:rPr lang="en-US" sz="3600" dirty="0"/>
              <a:t> on his shoulders, </a:t>
            </a:r>
            <a:r>
              <a:rPr lang="en-US" sz="3600" dirty="0">
                <a:highlight>
                  <a:srgbClr val="FFFF00"/>
                </a:highlight>
              </a:rPr>
              <a:t>rejoicing</a:t>
            </a:r>
            <a:r>
              <a:rPr lang="en-US" sz="3600" dirty="0"/>
              <a:t>. </a:t>
            </a:r>
            <a:r>
              <a:rPr lang="en-US" sz="3600" baseline="30000" dirty="0"/>
              <a:t>6 </a:t>
            </a:r>
            <a:r>
              <a:rPr lang="en-US" sz="3600" dirty="0"/>
              <a:t>And when he comes home, he calls together </a:t>
            </a:r>
            <a:r>
              <a:rPr lang="en-US" sz="3600" i="1" dirty="0"/>
              <a:t>his</a:t>
            </a:r>
            <a:r>
              <a:rPr lang="en-US" sz="3600" dirty="0"/>
              <a:t> friends and neighbors, saying to them, ‘Rejoice with me, for I have found my sheep which was lost!’ </a:t>
            </a:r>
          </a:p>
        </p:txBody>
      </p:sp>
    </p:spTree>
    <p:extLst>
      <p:ext uri="{BB962C8B-B14F-4D97-AF65-F5344CB8AC3E}">
        <p14:creationId xmlns:p14="http://schemas.microsoft.com/office/powerpoint/2010/main" val="111567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5 </a:t>
            </a:r>
            <a:r>
              <a:rPr lang="en-US" sz="3600" dirty="0"/>
              <a:t>And when he has found </a:t>
            </a:r>
            <a:r>
              <a:rPr lang="en-US" sz="3600" i="1" dirty="0"/>
              <a:t>it,</a:t>
            </a:r>
            <a:r>
              <a:rPr lang="en-US" sz="3600" dirty="0"/>
              <a:t> he lays </a:t>
            </a:r>
            <a:r>
              <a:rPr lang="en-US" sz="3600" i="1" dirty="0"/>
              <a:t>it</a:t>
            </a:r>
            <a:r>
              <a:rPr lang="en-US" sz="3600" dirty="0"/>
              <a:t> on his shoulders, rejoicing. </a:t>
            </a:r>
            <a:r>
              <a:rPr lang="en-US" sz="3600" baseline="30000" dirty="0"/>
              <a:t>6 </a:t>
            </a:r>
            <a:r>
              <a:rPr lang="en-US" sz="3600" dirty="0"/>
              <a:t>And when he comes home, he calls together </a:t>
            </a:r>
            <a:r>
              <a:rPr lang="en-US" sz="3600" i="1" dirty="0"/>
              <a:t>his</a:t>
            </a:r>
            <a:r>
              <a:rPr lang="en-US" sz="3600" dirty="0"/>
              <a:t> friends and neighbors, saying to them, </a:t>
            </a:r>
            <a:r>
              <a:rPr lang="en-US" sz="3600" dirty="0">
                <a:highlight>
                  <a:srgbClr val="FFFF00"/>
                </a:highlight>
              </a:rPr>
              <a:t>‘Rejoice with me</a:t>
            </a:r>
            <a:r>
              <a:rPr lang="en-US" sz="3600" dirty="0"/>
              <a:t>, for I have found my sheep which was lost!’ </a:t>
            </a:r>
          </a:p>
        </p:txBody>
      </p:sp>
    </p:spTree>
    <p:extLst>
      <p:ext uri="{BB962C8B-B14F-4D97-AF65-F5344CB8AC3E}">
        <p14:creationId xmlns:p14="http://schemas.microsoft.com/office/powerpoint/2010/main" val="373383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89B64-5CE9-44A8-017E-85F0A418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The Lost Sheep (Vs 4-7)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188E-0907-821A-CA4A-998F4B2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600" baseline="30000" dirty="0"/>
              <a:t>7 </a:t>
            </a:r>
            <a:r>
              <a:rPr lang="en-US" sz="3600" dirty="0"/>
              <a:t>I say to you that likewise </a:t>
            </a:r>
            <a:r>
              <a:rPr lang="en-US" sz="3600" dirty="0">
                <a:highlight>
                  <a:srgbClr val="FFFF00"/>
                </a:highlight>
              </a:rPr>
              <a:t>there will be more joy in heaven over one sinner who repents</a:t>
            </a:r>
            <a:r>
              <a:rPr lang="en-US" sz="3600" dirty="0"/>
              <a:t> than over ninety-nine just persons who need no repentance.</a:t>
            </a:r>
          </a:p>
        </p:txBody>
      </p:sp>
    </p:spTree>
    <p:extLst>
      <p:ext uri="{BB962C8B-B14F-4D97-AF65-F5344CB8AC3E}">
        <p14:creationId xmlns:p14="http://schemas.microsoft.com/office/powerpoint/2010/main" val="1548738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2482</Words>
  <Application>Microsoft Office PowerPoint</Application>
  <PresentationFormat>Widescreen</PresentationFormat>
  <Paragraphs>118</Paragraphs>
  <Slides>42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Luke 15</vt:lpstr>
      <vt:lpstr>The Audience (Vs 1-3)</vt:lpstr>
      <vt:lpstr>The Audience (Vs 1-3)</vt:lpstr>
      <vt:lpstr>The Lost Sheep (Vs 4-7)</vt:lpstr>
      <vt:lpstr>The Lost Sheep (Vs 4-7)</vt:lpstr>
      <vt:lpstr>The Lost Sheep (Vs 4-7)</vt:lpstr>
      <vt:lpstr>The Lost Sheep (Vs 4-7)</vt:lpstr>
      <vt:lpstr>The Lost Sheep (Vs 4-7)</vt:lpstr>
      <vt:lpstr>The Lost Sheep (Vs 4-7)</vt:lpstr>
      <vt:lpstr>The Lost Sheep (Vs 4-7)</vt:lpstr>
      <vt:lpstr> Lost + Found = Rejoicing</vt:lpstr>
      <vt:lpstr>The Lost Coin (Vs 8-10)</vt:lpstr>
      <vt:lpstr>The Lost Coin (Vs 8-10)</vt:lpstr>
      <vt:lpstr>The Lost Coin (Vs 8-10)</vt:lpstr>
      <vt:lpstr>The Lost Coin (Vs 8-10)</vt:lpstr>
      <vt:lpstr>The Lost Coin (Vs 8-10)</vt:lpstr>
      <vt:lpstr>The Lost Coin (Vs 8-10)</vt:lpstr>
      <vt:lpstr>The Lost Coin (Vs 8-10)</vt:lpstr>
      <vt:lpstr> Lost + Found = Rejoicing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The Lost Son (Vs 11-31)</vt:lpstr>
      <vt:lpstr> Lost + Found = Rejoicing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15</dc:title>
  <dc:creator>Rob Miller</dc:creator>
  <cp:lastModifiedBy>Rob Miller</cp:lastModifiedBy>
  <cp:revision>8</cp:revision>
  <dcterms:created xsi:type="dcterms:W3CDTF">2023-01-18T16:38:40Z</dcterms:created>
  <dcterms:modified xsi:type="dcterms:W3CDTF">2023-01-18T18:45:32Z</dcterms:modified>
</cp:coreProperties>
</file>